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70" r:id="rId14"/>
    <p:sldId id="259" r:id="rId15"/>
    <p:sldId id="258" r:id="rId16"/>
    <p:sldId id="260" r:id="rId17"/>
    <p:sldId id="261" r:id="rId18"/>
    <p:sldId id="263" r:id="rId19"/>
    <p:sldId id="262" r:id="rId20"/>
    <p:sldId id="264" r:id="rId21"/>
    <p:sldId id="268" r:id="rId22"/>
    <p:sldId id="271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11"/>
    <p:restoredTop sz="94656"/>
  </p:normalViewPr>
  <p:slideViewPr>
    <p:cSldViewPr snapToGrid="0" snapToObjects="1">
      <p:cViewPr>
        <p:scale>
          <a:sx n="107" d="100"/>
          <a:sy n="107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D4A2A0-D77F-9847-AB15-E052C0DD9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D0D9906-A6DF-AA44-9782-48CE3F677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D29BBE-37EE-6C48-8037-7EB60AED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AF70F8-2E56-CF48-AB1E-094D82A96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58C08D-02F8-2B48-8A58-01EA3C7E0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102631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D95502-C8DD-9041-9DEC-892F9D1B2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5FBECDA-FB3D-1F4B-A332-82AF0E214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A929ED-3150-A542-B89B-62B401766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5632D1-A225-A945-B502-7B24FF5B5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70C4D4-DA25-3947-B4D4-2BD836723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3285158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20C72A1-EF87-8E43-858F-0439741945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C7C2E15-D786-484E-A031-920AB6F0E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768FC7-D704-6649-87F0-664C73972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9D7D71-250F-164D-BC63-24317E91B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AEC41C-9760-7240-927B-8D22A9B59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04215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E14531-DA36-E84D-9DDA-A189D2AE8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3F78FC-26E6-454A-BCAD-DB2869117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94DF7A-DB68-7442-B6EB-32B404373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DE5405-793D-6744-912D-19C6DCC89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DC0BF6-3BA7-F54B-8922-78E09BF8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974999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89C27D-8DA0-D64B-A719-BFDBCE35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2E5D4D-AD85-F049-AEDC-64C8CE7CF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312731-6E47-D240-B665-64F9A08AF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8CFDCD-E24F-B44F-AFEE-9703D63BE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C4AFCF-916E-F942-9381-C4189AA06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954434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7497F2-8D47-6746-BEF9-7AB5DD1FE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925FC8-0764-0B4B-A6BE-FB91FE3A3C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52851C2-F682-7F4C-B559-BD985FA09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CF8B749-762D-F74E-BD82-D0146A25C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C2222B-5EC7-934A-9695-48B26DD9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D1200B-6A23-1C47-A81A-E9EBE5AF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887440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955E5E-7134-9F4B-A154-7C259AF79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C98A931-0005-E949-93F2-506A931D4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2FE28AB-F223-5345-83D3-3F6C05053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4D7DACF-D496-6B45-BEB8-F406767455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EFA0087-4051-8A46-9196-CD5BB640A2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5AB2618-ED3A-7043-9DB6-17C05DB46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42F4584-8AD8-BB4D-833F-8040CF3A7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38C3FC9-FDFE-A440-85D2-B2ABB2BB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55676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1877DF-1703-DA47-BFF6-E7E0B864C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827DEE6-C03A-B14B-A537-4C5ABC861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01F0835-7DAB-E54F-9B2D-94C83E50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9445526-42DC-E94B-B706-336BD43F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153653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C8D586C-67E4-C041-9760-06D3ADAB3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D8A5E71-1465-3147-9AE4-BD0FE25FC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B8141D-F9A2-4246-9DFE-8559DB619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031684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A5EEE6-8A1E-274F-975E-6004E6F6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18616-A8AF-1D40-A102-92AE5E529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4B153FB-6FC6-FA42-88D0-96CE9B511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AB21E3C-7E6D-6A4F-BC01-611A13080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4540434-281F-A046-BAD5-C74A2C323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C7F622-D444-D941-BA20-9C1C43FF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8082724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525CC-1C37-A847-9058-DDEA799BC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3EF63FD-2A65-BA42-8FCF-B668F4D32F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8C7A209-37E2-D347-B0C3-AC9E9E065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C2865D-3EDB-394E-A29F-E98938DA1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6F7AC7-8D2C-D548-ADCA-2D9414269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DE9F1BC-4FA6-AF49-B06A-B02D5DC3E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729372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0F4B5A2-08C2-3C42-A042-92607388F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134EC0-4EBA-5940-A41A-421080DA3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593E7A-9C1D-0547-9F10-EB64FC0DB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037A7-A91E-554C-8741-2164C808A50B}" type="datetimeFigureOut">
              <a:rPr kumimoji="1" lang="zh-TW" altLang="en-US" smtClean="0"/>
              <a:t>2019/6/18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246478-C016-7B44-B612-DEB465D79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A0E30D-0101-C04A-99F0-9D1A159A8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47417-E064-3E4A-8812-51C15D63882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296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11A726-E7F6-6F45-B7BE-D0E9B46AE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5814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市場漲跌與定期定額</a:t>
            </a:r>
            <a:br>
              <a:rPr kumimoji="1" lang="en-US" altLang="zh-CN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扣款狀況分析</a:t>
            </a:r>
            <a:br>
              <a:rPr kumimoji="1" lang="en-US" altLang="zh-CN" b="1" dirty="0"/>
            </a:br>
            <a:r>
              <a:rPr kumimoji="1" lang="en-US" altLang="zh-CN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Final Project Demo</a:t>
            </a:r>
            <a:endParaRPr kumimoji="1" lang="zh-TW" altLang="en-US" b="1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34228C9-C9B8-1745-84FE-FABE554EB9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8386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Group 19</a:t>
            </a: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李勵岡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財金碩一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R07723016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陳心平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資工大三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B05902004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王聖揚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財金大四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B04703121</a:t>
            </a:r>
          </a:p>
        </p:txBody>
      </p:sp>
    </p:spTree>
    <p:extLst>
      <p:ext uri="{BB962C8B-B14F-4D97-AF65-F5344CB8AC3E}">
        <p14:creationId xmlns:p14="http://schemas.microsoft.com/office/powerpoint/2010/main" val="411985442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AC169-A803-384D-97B0-620C3920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基金報告書</a:t>
            </a:r>
            <a:endParaRPr 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AE2490-4DCD-954F-9D0A-7A047701D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596" y="1604224"/>
            <a:ext cx="3370602" cy="48230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E893DF-7542-624D-99FA-17F2F08EE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984" y="1624403"/>
            <a:ext cx="3402927" cy="48029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0CFC44-5333-BA41-AF80-68BCB2A05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31" y="1624402"/>
            <a:ext cx="3390289" cy="48029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1595169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範例</a:t>
            </a: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1-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元大美元貨幣市場基金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5470AC-F966-7748-92BD-CD08A60BD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195" y="1690688"/>
            <a:ext cx="3975852" cy="51673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0BA6FD-8ED2-EF4B-AF19-8C3374962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007" y="2234977"/>
            <a:ext cx="6739283" cy="320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711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範例</a:t>
            </a:r>
            <a:r>
              <a:rPr kumimoji="1" lang="en-US" altLang="zh-TW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2-</a:t>
            </a:r>
            <a:r>
              <a:rPr kumimoji="1"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野村全球不動產證券化基金</a:t>
            </a:r>
            <a:r>
              <a:rPr kumimoji="1" lang="en-US" altLang="zh-TW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kumimoji="1"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月配類型人民幣計價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BC95FE-9224-5949-BB9B-2F4AB44B3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77" y="1690688"/>
            <a:ext cx="3982327" cy="51673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20CB3-126D-DA42-9EA9-9D0BEE013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078" y="2423873"/>
            <a:ext cx="6564641" cy="303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4910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E7EB43-CFCF-A643-9055-8CB6BCB17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第二部分：</a:t>
            </a:r>
            <a:b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指標回歸結果報告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C4593B-92FF-8946-B61A-B33724FE7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815437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78DA3A-8E00-2148-93C8-EB55EC44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Methodology: OLS Regression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E81F3E-E849-5C45-BDD5-A60090B08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Dependent variable: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定期定額每月扣款金額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Independent variable: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（整理為月均資料）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1688" indent="-509588">
              <a:buFont typeface="+mj-lt"/>
              <a:buAutoNum type="arabicParenR"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景氣指數：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MSCI Index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TWII Index</a:t>
            </a:r>
          </a:p>
          <a:p>
            <a:pPr marL="801688" indent="-509588">
              <a:buFont typeface="+mj-lt"/>
              <a:buAutoNum type="arabicParenR"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領先指標：貨幣總計數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M1B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、建築物開工樓板面積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1688" indent="-509588">
              <a:buFont typeface="+mj-lt"/>
              <a:buAutoNum type="arabicParenR"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三大法人：外資買賣超金額、合計買賣超金額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1688" indent="-509588">
              <a:buFont typeface="+mj-lt"/>
              <a:buAutoNum type="arabicParenR"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融資融券：融資交易單位數、融資金額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1688" indent="-509588">
              <a:buFont typeface="+mj-lt"/>
              <a:buAutoNum type="arabicParenR"/>
            </a:pP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6535767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EA72AB-55DE-1A43-A8DA-5F91B21E3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Y: 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定期定額每月扣款金額</a:t>
            </a:r>
            <a:r>
              <a:rPr kumimoji="1" lang="en-US" altLang="zh-CN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(2016/04~2019/03)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E5E2D09-F6E3-1D4E-8D45-078670BCF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624" y="1576388"/>
            <a:ext cx="7394752" cy="5135245"/>
          </a:xfrm>
        </p:spPr>
      </p:pic>
    </p:spTree>
    <p:extLst>
      <p:ext uri="{BB962C8B-B14F-4D97-AF65-F5344CB8AC3E}">
        <p14:creationId xmlns:p14="http://schemas.microsoft.com/office/powerpoint/2010/main" val="426688156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242898-6857-AC4D-BCEB-43E378A1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X: MSCI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指數、台股加權指數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8DEB0DB-D19F-554D-A762-A172CB6E2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35" y="2030104"/>
            <a:ext cx="6370063" cy="407293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B749E6C-C283-104E-B1BE-F12B19FCF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1539709"/>
            <a:ext cx="5550807" cy="250344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8B056CF-8573-1146-8295-0A76CC902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998" y="4066570"/>
            <a:ext cx="5550808" cy="2507266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D7E0456-5081-6E4E-B037-ED318CB3F192}"/>
              </a:ext>
            </a:extLst>
          </p:cNvPr>
          <p:cNvSpPr txBox="1"/>
          <p:nvPr/>
        </p:nvSpPr>
        <p:spPr>
          <a:xfrm>
            <a:off x="489856" y="609276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結論：兩者均非常顯著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正相關</a:t>
            </a:r>
          </a:p>
        </p:txBody>
      </p:sp>
    </p:spTree>
    <p:extLst>
      <p:ext uri="{BB962C8B-B14F-4D97-AF65-F5344CB8AC3E}">
        <p14:creationId xmlns:p14="http://schemas.microsoft.com/office/powerpoint/2010/main" val="255699825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7F7F21-D55C-F241-B955-7C0D838EB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X: 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貨幣總計數、建築物開工樓板面積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B41543C-B7D2-B54B-868C-7A2A3E71A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0411" y="2013857"/>
            <a:ext cx="7838167" cy="3782106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6E0AD10-DC2D-7146-8909-3E546A6B3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1470490"/>
            <a:ext cx="3521915" cy="522921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A132757C-E617-CB4F-9D31-0A474C83509E}"/>
              </a:ext>
            </a:extLst>
          </p:cNvPr>
          <p:cNvSpPr txBox="1"/>
          <p:nvPr/>
        </p:nvSpPr>
        <p:spPr>
          <a:xfrm>
            <a:off x="3840411" y="6031210"/>
            <a:ext cx="5772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結論：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M1B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負相關</a:t>
            </a:r>
            <a:r>
              <a:rPr kumimoji="1"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、開工樓板面積</a:t>
            </a:r>
            <a:r>
              <a:rPr kumimoji="1" lang="zh-CN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正相關</a:t>
            </a:r>
            <a:endParaRPr kumimoji="1" lang="zh-TW" altLang="en-US" sz="2400" b="1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60692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43C3C4-7C27-BB4D-B953-8BBFB41AA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X: 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外資、合計買賣超金額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3338687-20AB-FF43-808C-39960EEF6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57" y="1741057"/>
            <a:ext cx="6144464" cy="410473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4A6CD8C-5204-E44D-96FD-4ECA29061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543" y="1690688"/>
            <a:ext cx="5579000" cy="25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AB297B4-E38C-864A-9A28-7880F75A0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543" y="4220344"/>
            <a:ext cx="5627007" cy="2520504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08AC2A75-DC82-494E-BC8F-2B06C38ABC52}"/>
              </a:ext>
            </a:extLst>
          </p:cNvPr>
          <p:cNvSpPr txBox="1"/>
          <p:nvPr/>
        </p:nvSpPr>
        <p:spPr>
          <a:xfrm>
            <a:off x="386080" y="6031210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結論：兩者均呈現顯著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負相關</a:t>
            </a:r>
          </a:p>
        </p:txBody>
      </p:sp>
    </p:spTree>
    <p:extLst>
      <p:ext uri="{BB962C8B-B14F-4D97-AF65-F5344CB8AC3E}">
        <p14:creationId xmlns:p14="http://schemas.microsoft.com/office/powerpoint/2010/main" val="380676572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9E87FF-2ED4-E04D-B84E-00FBB6AF4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X: 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融資單位數、融資金額</a:t>
            </a: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1D7CA8F-E185-7B42-8BD9-A91F56320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5663" y="1690688"/>
            <a:ext cx="5538383" cy="2488459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48492F5-2D4E-5549-AD56-4AA4C92E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2" y="4244710"/>
            <a:ext cx="5538384" cy="25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895EE5A-6EFE-C74B-BCE6-62F3C308F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54" y="1690688"/>
            <a:ext cx="6056058" cy="406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5BB8599-1204-894D-A78F-0B2EAB937204}"/>
              </a:ext>
            </a:extLst>
          </p:cNvPr>
          <p:cNvSpPr/>
          <p:nvPr/>
        </p:nvSpPr>
        <p:spPr>
          <a:xfrm>
            <a:off x="527604" y="5881517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結論：兩者均非常顯著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正相關</a:t>
            </a:r>
          </a:p>
        </p:txBody>
      </p:sp>
    </p:spTree>
    <p:extLst>
      <p:ext uri="{BB962C8B-B14F-4D97-AF65-F5344CB8AC3E}">
        <p14:creationId xmlns:p14="http://schemas.microsoft.com/office/powerpoint/2010/main" val="20409361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8DAD3-EF50-BD48-84DF-28A34FFD0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第一部分：</a:t>
            </a:r>
            <a:b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基金投資策略機器人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2671EF-81DA-7A47-8604-9A57200531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647428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3ACD4-F4B1-AC46-A085-E1FE344F2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Coefficient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46D8307E-42E9-374F-9AA8-FC0612C6EF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0328793"/>
              </p:ext>
            </p:extLst>
          </p:nvPr>
        </p:nvGraphicFramePr>
        <p:xfrm>
          <a:off x="273422" y="3203388"/>
          <a:ext cx="11645155" cy="1400175"/>
        </p:xfrm>
        <a:graphic>
          <a:graphicData uri="http://schemas.openxmlformats.org/drawingml/2006/table">
            <a:tbl>
              <a:tblPr firstRow="1" firstCol="1">
                <a:tableStyleId>{7DF18680-E054-41AD-8BC1-D1AEF772440D}</a:tableStyleId>
              </a:tblPr>
              <a:tblGrid>
                <a:gridCol w="979603">
                  <a:extLst>
                    <a:ext uri="{9D8B030D-6E8A-4147-A177-3AD203B41FA5}">
                      <a16:colId xmlns:a16="http://schemas.microsoft.com/office/drawing/2014/main" val="2069830798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2617606203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3150466899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3936754413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3246072557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1192656868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1141130428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3814550155"/>
                    </a:ext>
                  </a:extLst>
                </a:gridCol>
                <a:gridCol w="1333194">
                  <a:extLst>
                    <a:ext uri="{9D8B030D-6E8A-4147-A177-3AD203B41FA5}">
                      <a16:colId xmlns:a16="http://schemas.microsoft.com/office/drawing/2014/main" val="1710041733"/>
                    </a:ext>
                  </a:extLst>
                </a:gridCol>
              </a:tblGrid>
              <a:tr h="637815">
                <a:tc>
                  <a:txBody>
                    <a:bodyPr/>
                    <a:lstStyle/>
                    <a:p>
                      <a:pPr algn="ctr" fontAlgn="ctr"/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MSCI world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TWII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貨幣總計數 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M1B</a:t>
                      </a:r>
                    </a:p>
                    <a:p>
                      <a:pPr algn="ctr" fontAlgn="ctr"/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(</a:t>
                      </a:r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百萬元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)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建築物開工樓地板面積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(</a:t>
                      </a:r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千平方公尺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)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合計</a:t>
                      </a:r>
                      <a:endParaRPr lang="en-US" altLang="zh-TW" sz="1800" b="1" i="0" u="none" strike="noStrike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買賣超</a:t>
                      </a:r>
                      <a:endParaRPr lang="zh-TW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外資</a:t>
                      </a:r>
                      <a:endParaRPr lang="en-US" altLang="zh-TW" sz="1800" b="1" i="0" u="none" strike="noStrike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買賣超</a:t>
                      </a:r>
                      <a:endParaRPr lang="zh-TW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融資</a:t>
                      </a:r>
                      <a:endParaRPr lang="en-US" altLang="zh-TW" sz="1800" b="1" i="0" u="none" strike="noStrike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  <a:p>
                      <a:pPr algn="ctr" fontAlgn="ctr"/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(</a:t>
                      </a:r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交易單位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)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融資金額</a:t>
                      </a:r>
                      <a:endParaRPr lang="en-US" altLang="zh-TW" sz="1800" b="1" i="0" u="none" strike="noStrike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  <a:p>
                      <a:pPr algn="ctr" fontAlgn="ctr"/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(</a:t>
                      </a:r>
                      <a:r>
                        <a:rPr lang="zh-TW" altLang="en-US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仟元</a:t>
                      </a:r>
                      <a:r>
                        <a:rPr lang="en-US" altLang="zh-TW" sz="1800" b="1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)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6141094"/>
                  </a:ext>
                </a:extLst>
              </a:tr>
              <a:tr h="19229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Beta_0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1.53E+09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1.25E+09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2.15E+09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2.54E+09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3.32E+09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3.33E+09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1.23E+09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1.57E+09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7054345"/>
                  </a:ext>
                </a:extLst>
              </a:tr>
              <a:tr h="19229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Beta_1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926564.4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207295.9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70.27177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458921.7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-0.0334452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-0.032532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242.9755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800" b="0" i="0" u="none" strike="noStrike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11.8101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3938878"/>
                  </a:ext>
                </a:extLst>
              </a:tr>
            </a:tbl>
          </a:graphicData>
        </a:graphic>
      </p:graphicFrame>
      <p:grpSp>
        <p:nvGrpSpPr>
          <p:cNvPr id="7" name="群組 6">
            <a:extLst>
              <a:ext uri="{FF2B5EF4-FFF2-40B4-BE49-F238E27FC236}">
                <a16:creationId xmlns:a16="http://schemas.microsoft.com/office/drawing/2014/main" id="{746205A3-BFF4-114B-9E5A-D22E10EEDF46}"/>
              </a:ext>
            </a:extLst>
          </p:cNvPr>
          <p:cNvGrpSpPr/>
          <p:nvPr/>
        </p:nvGrpSpPr>
        <p:grpSpPr>
          <a:xfrm>
            <a:off x="1611699" y="2393692"/>
            <a:ext cx="1948069" cy="622852"/>
            <a:chOff x="1974574" y="1921565"/>
            <a:chExt cx="1948069" cy="622852"/>
          </a:xfrm>
        </p:grpSpPr>
        <p:sp>
          <p:nvSpPr>
            <p:cNvPr id="5" name="圓角矩形 4">
              <a:extLst>
                <a:ext uri="{FF2B5EF4-FFF2-40B4-BE49-F238E27FC236}">
                  <a16:creationId xmlns:a16="http://schemas.microsoft.com/office/drawing/2014/main" id="{0CB0440A-8B31-6040-A5D7-3E5B7D56296D}"/>
                </a:ext>
              </a:extLst>
            </p:cNvPr>
            <p:cNvSpPr/>
            <p:nvPr/>
          </p:nvSpPr>
          <p:spPr>
            <a:xfrm>
              <a:off x="2040834" y="1921565"/>
              <a:ext cx="1815550" cy="6228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88AE2A48-5B07-CA4E-9622-ABFC7F2C74AE}"/>
                </a:ext>
              </a:extLst>
            </p:cNvPr>
            <p:cNvSpPr txBox="1"/>
            <p:nvPr/>
          </p:nvSpPr>
          <p:spPr>
            <a:xfrm>
              <a:off x="1974574" y="1971381"/>
              <a:ext cx="1948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2800" b="1" dirty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景氣指數</a:t>
              </a: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E9C21AAD-5D95-494C-ABE5-CFD0024140F0}"/>
              </a:ext>
            </a:extLst>
          </p:cNvPr>
          <p:cNvGrpSpPr/>
          <p:nvPr/>
        </p:nvGrpSpPr>
        <p:grpSpPr>
          <a:xfrm>
            <a:off x="4273829" y="2387348"/>
            <a:ext cx="1948069" cy="622852"/>
            <a:chOff x="1974574" y="1921565"/>
            <a:chExt cx="1948069" cy="622852"/>
          </a:xfrm>
        </p:grpSpPr>
        <p:sp>
          <p:nvSpPr>
            <p:cNvPr id="9" name="圓角矩形 8">
              <a:extLst>
                <a:ext uri="{FF2B5EF4-FFF2-40B4-BE49-F238E27FC236}">
                  <a16:creationId xmlns:a16="http://schemas.microsoft.com/office/drawing/2014/main" id="{E76242F9-6F68-8647-9BF2-2885857B93E9}"/>
                </a:ext>
              </a:extLst>
            </p:cNvPr>
            <p:cNvSpPr/>
            <p:nvPr/>
          </p:nvSpPr>
          <p:spPr>
            <a:xfrm>
              <a:off x="2040834" y="1921565"/>
              <a:ext cx="1815550" cy="6228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858C551E-7928-A04D-A95B-DB3E0B55A160}"/>
                </a:ext>
              </a:extLst>
            </p:cNvPr>
            <p:cNvSpPr txBox="1"/>
            <p:nvPr/>
          </p:nvSpPr>
          <p:spPr>
            <a:xfrm>
              <a:off x="1974574" y="1971381"/>
              <a:ext cx="1948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2800" b="1" dirty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領先指標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91899AA7-5400-A44F-844B-3FEAD41204BE}"/>
              </a:ext>
            </a:extLst>
          </p:cNvPr>
          <p:cNvGrpSpPr/>
          <p:nvPr/>
        </p:nvGrpSpPr>
        <p:grpSpPr>
          <a:xfrm>
            <a:off x="6935959" y="2387348"/>
            <a:ext cx="1948069" cy="622852"/>
            <a:chOff x="1974574" y="1921565"/>
            <a:chExt cx="1948069" cy="622852"/>
          </a:xfrm>
        </p:grpSpPr>
        <p:sp>
          <p:nvSpPr>
            <p:cNvPr id="12" name="圓角矩形 11">
              <a:extLst>
                <a:ext uri="{FF2B5EF4-FFF2-40B4-BE49-F238E27FC236}">
                  <a16:creationId xmlns:a16="http://schemas.microsoft.com/office/drawing/2014/main" id="{77A6A503-1A9B-F642-A068-289209B9F700}"/>
                </a:ext>
              </a:extLst>
            </p:cNvPr>
            <p:cNvSpPr/>
            <p:nvPr/>
          </p:nvSpPr>
          <p:spPr>
            <a:xfrm>
              <a:off x="2040834" y="1921565"/>
              <a:ext cx="1815550" cy="6228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5864B968-BFC2-214C-9D0C-8AE0920FFC7E}"/>
                </a:ext>
              </a:extLst>
            </p:cNvPr>
            <p:cNvSpPr txBox="1"/>
            <p:nvPr/>
          </p:nvSpPr>
          <p:spPr>
            <a:xfrm>
              <a:off x="1974574" y="1971381"/>
              <a:ext cx="1948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2800" b="1" dirty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三大法人</a:t>
              </a: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2C7BED2-B4DF-BE4A-A3BA-8C757A92A76E}"/>
              </a:ext>
            </a:extLst>
          </p:cNvPr>
          <p:cNvGrpSpPr/>
          <p:nvPr/>
        </p:nvGrpSpPr>
        <p:grpSpPr>
          <a:xfrm>
            <a:off x="9598089" y="2387348"/>
            <a:ext cx="1948069" cy="622852"/>
            <a:chOff x="1974574" y="1921565"/>
            <a:chExt cx="1948069" cy="622852"/>
          </a:xfrm>
        </p:grpSpPr>
        <p:sp>
          <p:nvSpPr>
            <p:cNvPr id="15" name="圓角矩形 14">
              <a:extLst>
                <a:ext uri="{FF2B5EF4-FFF2-40B4-BE49-F238E27FC236}">
                  <a16:creationId xmlns:a16="http://schemas.microsoft.com/office/drawing/2014/main" id="{6245EAFD-48D6-014B-88C3-44B4A04D9E81}"/>
                </a:ext>
              </a:extLst>
            </p:cNvPr>
            <p:cNvSpPr/>
            <p:nvPr/>
          </p:nvSpPr>
          <p:spPr>
            <a:xfrm>
              <a:off x="2040834" y="1921565"/>
              <a:ext cx="1815550" cy="6228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0D1B9CF5-2B5F-2B44-A892-869362A43DB5}"/>
                </a:ext>
              </a:extLst>
            </p:cNvPr>
            <p:cNvSpPr txBox="1"/>
            <p:nvPr/>
          </p:nvSpPr>
          <p:spPr>
            <a:xfrm>
              <a:off x="1974574" y="1971381"/>
              <a:ext cx="1948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2800" b="1" dirty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融資融券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05655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ECFDB2-EFAF-1D40-BB2A-7FC6B50AC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利用回歸結果進行過去三年的</a:t>
            </a:r>
            <a:r>
              <a:rPr kumimoji="1" lang="en-US" altLang="zh-CN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Back test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9F4C72C6-202B-0A4F-BE69-00730F36FD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0020" y="189000"/>
            <a:ext cx="5321999" cy="3240000"/>
          </a:xfrm>
        </p:spPr>
      </p:pic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BFB566D-7217-CF40-B225-767767BDB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 fontScale="85000" lnSpcReduction="10000"/>
          </a:bodyPr>
          <a:lstStyle/>
          <a:p>
            <a:endParaRPr kumimoji="1"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上圖是對綜合各指標在各期的預測結果（與實際金額的差距）進行加權所得出的加權平均預估值。</a:t>
            </a:r>
            <a:endParaRPr kumimoji="1"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下圖，而若將各指標中每期最大、最小者用以形成一預估上下界，約可捕捉到</a:t>
            </a:r>
            <a:r>
              <a:rPr kumimoji="1"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64%</a:t>
            </a:r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的實際每月定期定額扣款金額。</a:t>
            </a:r>
            <a:endParaRPr kumimoji="1"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此結果說明了各種指標與定期定額金額之關係，也能進一步能幫助基金公司藉由固定時間釋出的各種指標，評估未來定期定額金額的變動趨勢，進而在可能下降時督促投資人謹遵定期定額策略。</a:t>
            </a:r>
            <a:endParaRPr kumimoji="1" lang="zh-TW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7" name="內容版面配置區 5">
            <a:extLst>
              <a:ext uri="{FF2B5EF4-FFF2-40B4-BE49-F238E27FC236}">
                <a16:creationId xmlns:a16="http://schemas.microsoft.com/office/drawing/2014/main" id="{27F35AFE-6906-B84A-8F90-A9E6B0479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020" y="3429000"/>
            <a:ext cx="5322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7614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ADE8312E-FD03-D44A-998D-26323CF3EAC1}"/>
              </a:ext>
            </a:extLst>
          </p:cNvPr>
          <p:cNvSpPr txBox="1"/>
          <p:nvPr/>
        </p:nvSpPr>
        <p:spPr>
          <a:xfrm>
            <a:off x="983254" y="2828835"/>
            <a:ext cx="1070479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6600" b="1" dirty="0"/>
              <a:t>Thank You For Your Attention!</a:t>
            </a:r>
            <a:endParaRPr kumimoji="1" lang="zh-TW" altLang="en-US" sz="6600" b="1" dirty="0"/>
          </a:p>
        </p:txBody>
      </p:sp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8D463D4C-4E54-7642-BC96-F8D0F1FB4948}"/>
              </a:ext>
            </a:extLst>
          </p:cNvPr>
          <p:cNvCxnSpPr>
            <a:cxnSpLocks/>
          </p:cNvCxnSpPr>
          <p:nvPr/>
        </p:nvCxnSpPr>
        <p:spPr>
          <a:xfrm>
            <a:off x="983254" y="3936831"/>
            <a:ext cx="10446746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71236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 </a:t>
            </a:r>
            <a:r>
              <a:rPr kumimoji="1"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ChatBot</a:t>
            </a: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QR code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C809075-B4B5-5E4B-B192-74A417B8C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5821" y="2018030"/>
            <a:ext cx="3691890" cy="3691890"/>
          </a:xfr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8D5B9B8-D0C8-8544-8F99-E70BD884D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915" y="1235075"/>
            <a:ext cx="3657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9122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Input 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A6F166-C54B-D641-870B-31FA5CDF5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589" y="1332411"/>
            <a:ext cx="3104821" cy="523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7404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Output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F0D536-9FFA-4942-AAED-3C7EA9699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171" y="1690688"/>
            <a:ext cx="3349324" cy="47679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BC129B-0605-394E-8C5C-8CAB318B6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367" y="1690687"/>
            <a:ext cx="3368053" cy="4767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85B0E3-C610-AC49-BAE5-43A4CE7A3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292" y="1690687"/>
            <a:ext cx="3351380" cy="476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1831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Input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D0620-201D-B244-A006-C836D7396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元大、野村、國泰基金名稱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可輸入全名或簡稱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1549224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E92C5-A09C-454A-B3E6-C40F75ED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Output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83212F6-37B2-5644-9364-9B21E9CF20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5635" y="1319855"/>
            <a:ext cx="5419282" cy="5111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6067C8-D7B8-FD45-8B5D-E3E386AFA152}"/>
              </a:ext>
            </a:extLst>
          </p:cNvPr>
          <p:cNvSpPr txBox="1"/>
          <p:nvPr/>
        </p:nvSpPr>
        <p:spPr>
          <a:xfrm>
            <a:off x="1149531" y="1907177"/>
            <a:ext cx="436062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基金全名</a:t>
            </a:r>
            <a:r>
              <a:rPr lang="en-US" altLang="zh-CN" sz="2000" dirty="0"/>
              <a:t> + </a:t>
            </a:r>
            <a:r>
              <a:rPr lang="zh-TW" altLang="en-US" sz="2000" dirty="0"/>
              <a:t>類型</a:t>
            </a:r>
            <a:r>
              <a:rPr lang="zh-CN" altLang="en-US" sz="2000" dirty="0"/>
              <a:t>代號</a:t>
            </a:r>
            <a:r>
              <a:rPr lang="zh-TW" altLang="en-US" sz="2000" dirty="0"/>
              <a:t> </a:t>
            </a:r>
            <a:r>
              <a:rPr lang="en-US" altLang="zh-TW" sz="2000" dirty="0"/>
              <a:t>+ </a:t>
            </a:r>
            <a:r>
              <a:rPr lang="zh-TW" altLang="en-US" sz="2000" dirty="0"/>
              <a:t>風險等級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五種策略下</a:t>
            </a:r>
            <a:r>
              <a:rPr lang="zh-TW" altLang="en-US" sz="2000" dirty="0"/>
              <a:t> </a:t>
            </a:r>
            <a:r>
              <a:rPr lang="en-US" altLang="zh-TW" sz="2000" dirty="0"/>
              <a:t>2016/04</a:t>
            </a:r>
            <a:r>
              <a:rPr lang="zh-TW" altLang="en-US" sz="2000" dirty="0"/>
              <a:t>～</a:t>
            </a:r>
            <a:r>
              <a:rPr lang="en-US" altLang="zh-TW" sz="2000" dirty="0"/>
              <a:t>2019/03</a:t>
            </a:r>
            <a:r>
              <a:rPr lang="zh-CN" altLang="en-US" sz="2000" dirty="0"/>
              <a:t>總</a:t>
            </a:r>
            <a:r>
              <a:rPr lang="zh-TW" altLang="en-US" sz="2000" dirty="0"/>
              <a:t>報酬率以及最佳策略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en-US" sz="2000" dirty="0"/>
              <a:t>期初買入</a:t>
            </a:r>
            <a:endParaRPr lang="en-US" altLang="zh-TW" sz="2000" dirty="0"/>
          </a:p>
          <a:p>
            <a:pPr marL="800100" lvl="1" indent="-342900">
              <a:buFont typeface="+mj-lt"/>
              <a:buAutoNum type="arabicPeriod"/>
            </a:pPr>
            <a:r>
              <a:rPr lang="zh-TW" altLang="en-US" sz="2000" dirty="0"/>
              <a:t>定期定額</a:t>
            </a:r>
            <a:endParaRPr lang="en-US" altLang="zh-TW" sz="2000" dirty="0"/>
          </a:p>
          <a:p>
            <a:pPr marL="800100" lvl="1" indent="-342900">
              <a:buFont typeface="+mj-lt"/>
              <a:buAutoNum type="arabicPeriod"/>
            </a:pPr>
            <a:r>
              <a:rPr lang="zh-TW" altLang="en-US" sz="2000" dirty="0"/>
              <a:t>低點停損續扣</a:t>
            </a:r>
            <a:endParaRPr lang="en-US" altLang="zh-TW" sz="2000" dirty="0"/>
          </a:p>
          <a:p>
            <a:pPr marL="800100" lvl="1" indent="-342900">
              <a:buFont typeface="+mj-lt"/>
              <a:buAutoNum type="arabicPeriod"/>
            </a:pPr>
            <a:r>
              <a:rPr lang="zh-TW" altLang="en-US" sz="2000" dirty="0"/>
              <a:t>高點停利續扣</a:t>
            </a:r>
            <a:endParaRPr lang="en-US" altLang="zh-TW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SMA</a:t>
            </a:r>
          </a:p>
          <a:p>
            <a:endParaRPr lang="zh-TW" altLang="en-US" sz="2000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sz="2000" dirty="0"/>
              <a:t>基金月報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sz="2000" dirty="0"/>
              <a:t>財務報告書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sz="2000" dirty="0"/>
              <a:t>簡式公開說明書</a:t>
            </a:r>
          </a:p>
        </p:txBody>
      </p:sp>
    </p:spTree>
    <p:extLst>
      <p:ext uri="{BB962C8B-B14F-4D97-AF65-F5344CB8AC3E}">
        <p14:creationId xmlns:p14="http://schemas.microsoft.com/office/powerpoint/2010/main" val="413558994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AC169-A803-384D-97B0-620C3920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基金類型</a:t>
            </a:r>
            <a:endParaRPr 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32ACA0-FE8D-354E-8B91-14EC3E4B63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0611102"/>
              </p:ext>
            </p:extLst>
          </p:nvPr>
        </p:nvGraphicFramePr>
        <p:xfrm>
          <a:off x="3921941" y="914384"/>
          <a:ext cx="5613946" cy="552415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306215">
                  <a:extLst>
                    <a:ext uri="{9D8B030D-6E8A-4147-A177-3AD203B41FA5}">
                      <a16:colId xmlns:a16="http://schemas.microsoft.com/office/drawing/2014/main" val="2022856353"/>
                    </a:ext>
                  </a:extLst>
                </a:gridCol>
                <a:gridCol w="240007">
                  <a:extLst>
                    <a:ext uri="{9D8B030D-6E8A-4147-A177-3AD203B41FA5}">
                      <a16:colId xmlns:a16="http://schemas.microsoft.com/office/drawing/2014/main" val="195803929"/>
                    </a:ext>
                  </a:extLst>
                </a:gridCol>
                <a:gridCol w="289664">
                  <a:extLst>
                    <a:ext uri="{9D8B030D-6E8A-4147-A177-3AD203B41FA5}">
                      <a16:colId xmlns:a16="http://schemas.microsoft.com/office/drawing/2014/main" val="623598028"/>
                    </a:ext>
                  </a:extLst>
                </a:gridCol>
                <a:gridCol w="1920052">
                  <a:extLst>
                    <a:ext uri="{9D8B030D-6E8A-4147-A177-3AD203B41FA5}">
                      <a16:colId xmlns:a16="http://schemas.microsoft.com/office/drawing/2014/main" val="1091987622"/>
                    </a:ext>
                  </a:extLst>
                </a:gridCol>
                <a:gridCol w="2858008">
                  <a:extLst>
                    <a:ext uri="{9D8B030D-6E8A-4147-A177-3AD203B41FA5}">
                      <a16:colId xmlns:a16="http://schemas.microsoft.com/office/drawing/2014/main" val="631613112"/>
                    </a:ext>
                  </a:extLst>
                </a:gridCol>
              </a:tblGrid>
              <a:tr h="98406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zh-TW" altLang="en-US" sz="900" u="none" strike="noStrike">
                          <a:effectLst/>
                        </a:rPr>
                        <a:t>類別代號及中文名稱</a:t>
                      </a:r>
                      <a:endParaRPr lang="zh-TW" altLang="en-US" sz="900" b="1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900" u="none" strike="noStrike">
                          <a:effectLst/>
                        </a:rPr>
                        <a:t>英文名稱</a:t>
                      </a:r>
                      <a:endParaRPr lang="zh-TW" altLang="en-US" sz="900" b="1" i="0" u="none" strike="noStrike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145616902"/>
                  </a:ext>
                </a:extLst>
              </a:tr>
              <a:tr h="98406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A.</a:t>
                      </a:r>
                      <a:r>
                        <a:rPr lang="zh-TW" altLang="en-US" sz="900" u="none" strike="noStrike">
                          <a:effectLst/>
                        </a:rPr>
                        <a:t>公募基金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Mutual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182790158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AA.</a:t>
                      </a:r>
                      <a:r>
                        <a:rPr lang="zh-TW" altLang="en-US" sz="900" u="none" strike="noStrike">
                          <a:effectLst/>
                        </a:rPr>
                        <a:t>股票型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Equity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536709898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AA1.</a:t>
                      </a:r>
                      <a:r>
                        <a:rPr lang="zh-TW" altLang="en-US" sz="900" u="none" strike="noStrike">
                          <a:effectLst/>
                        </a:rPr>
                        <a:t>國內投資股票型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Equity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503012392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AA2.</a:t>
                      </a:r>
                      <a:r>
                        <a:rPr lang="zh-TW" altLang="en-US" sz="900" u="none" strike="noStrike">
                          <a:effectLst/>
                        </a:rPr>
                        <a:t>跨國投資股票型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Equity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700824314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AB.</a:t>
                      </a:r>
                      <a:r>
                        <a:rPr lang="zh-TW" altLang="en-US" sz="900" u="none" strike="noStrike">
                          <a:effectLst/>
                        </a:rPr>
                        <a:t>債券股票平衡型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Balanced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280140697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AB1.</a:t>
                      </a:r>
                      <a:r>
                        <a:rPr lang="zh-TW" altLang="en-US" sz="900" u="none" strike="noStrike">
                          <a:effectLst/>
                        </a:rPr>
                        <a:t>國內投資平衡型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Balanced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58771079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AB2.</a:t>
                      </a:r>
                      <a:r>
                        <a:rPr lang="zh-TW" altLang="en-US" sz="900" u="none" strike="noStrike">
                          <a:effectLst/>
                        </a:rPr>
                        <a:t>跨國投資平衡型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Balanced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16868576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AC.</a:t>
                      </a:r>
                      <a:r>
                        <a:rPr lang="zh-TW" altLang="en-US" sz="900" u="none" strike="noStrike">
                          <a:effectLst/>
                        </a:rPr>
                        <a:t>固定收益型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Fixed-income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713784168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AC1</a:t>
                      </a:r>
                      <a:r>
                        <a:rPr lang="zh-TW" altLang="en-US" sz="900" u="none" strike="noStrike">
                          <a:effectLst/>
                        </a:rPr>
                        <a:t>國內投資固定收益型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Fixed-income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249650670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AC12.</a:t>
                      </a:r>
                      <a:r>
                        <a:rPr lang="zh-TW" altLang="en-US" sz="900" u="none" strike="noStrike">
                          <a:effectLst/>
                        </a:rPr>
                        <a:t>國內投資一般債券型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Fixed-income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809104010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AC2.</a:t>
                      </a:r>
                      <a:r>
                        <a:rPr lang="zh-TW" altLang="en-US" sz="900" u="none" strike="noStrike">
                          <a:effectLst/>
                        </a:rPr>
                        <a:t>跨國投資固定收益型 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Fixed-income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866148333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AC21.</a:t>
                      </a:r>
                      <a:r>
                        <a:rPr lang="zh-TW" altLang="en-US" sz="900" u="none" strike="noStrike">
                          <a:effectLst/>
                        </a:rPr>
                        <a:t>跨國投資一般債券型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Fixed-income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088271805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AC22.</a:t>
                      </a:r>
                      <a:r>
                        <a:rPr lang="zh-TW" altLang="en-US" sz="900" u="none" strike="noStrike">
                          <a:effectLst/>
                        </a:rPr>
                        <a:t>金融資產證券化型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Financial Asset Securitization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620539499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AC23.</a:t>
                      </a:r>
                      <a:r>
                        <a:rPr lang="zh-TW" altLang="en-US" sz="900" u="none" strike="noStrike">
                          <a:effectLst/>
                        </a:rPr>
                        <a:t>高收益債券型</a:t>
                      </a:r>
                      <a:endParaRPr lang="zh-TW" alt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High Yield Bond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266239657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AD.</a:t>
                      </a:r>
                      <a:r>
                        <a:rPr lang="zh-TW" altLang="en-US" sz="900" u="none" strike="noStrike">
                          <a:effectLst/>
                        </a:rPr>
                        <a:t>貨幣市場基金 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Money Market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92875209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AD1.</a:t>
                      </a:r>
                      <a:r>
                        <a:rPr lang="zh-TW" altLang="en-US" sz="900" u="none" strike="noStrike">
                          <a:effectLst/>
                        </a:rPr>
                        <a:t>國內投資貨幣市場基金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Money Market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20333334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AD2.</a:t>
                      </a:r>
                      <a:r>
                        <a:rPr lang="zh-TW" altLang="en-US" sz="900" u="none" strike="noStrike">
                          <a:effectLst/>
                        </a:rPr>
                        <a:t>跨國投資貨幣市場基金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Money Market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768104373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AE.</a:t>
                      </a:r>
                      <a:r>
                        <a:rPr lang="zh-TW" altLang="en-US" sz="900" u="none" strike="noStrike">
                          <a:effectLst/>
                        </a:rPr>
                        <a:t>組合型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Fund of Funds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620948212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AE1.</a:t>
                      </a:r>
                      <a:r>
                        <a:rPr lang="zh-TW" altLang="en-US" sz="900" u="none" strike="noStrike">
                          <a:effectLst/>
                        </a:rPr>
                        <a:t>國內投資組合型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Fund of Funds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276366895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AE2.</a:t>
                      </a:r>
                      <a:r>
                        <a:rPr lang="zh-TW" altLang="en-US" sz="900" u="none" strike="noStrike">
                          <a:effectLst/>
                        </a:rPr>
                        <a:t>跨國投資組合型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International Fund of Funds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723211647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AE21.</a:t>
                      </a:r>
                      <a:r>
                        <a:rPr lang="zh-TW" altLang="en-US" sz="900" u="none" strike="noStrike">
                          <a:effectLst/>
                        </a:rPr>
                        <a:t>跨國投資組合型</a:t>
                      </a:r>
                      <a:r>
                        <a:rPr lang="en-US" altLang="zh-TW" sz="900" u="none" strike="noStrike">
                          <a:effectLst/>
                        </a:rPr>
                        <a:t>_</a:t>
                      </a:r>
                      <a:r>
                        <a:rPr lang="zh-TW" altLang="en-US" sz="900" u="none" strike="noStrike">
                          <a:effectLst/>
                        </a:rPr>
                        <a:t>股票型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Fund of Funds - Equity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416194633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AE22.</a:t>
                      </a:r>
                      <a:r>
                        <a:rPr lang="zh-TW" altLang="en-US" sz="900" u="none" strike="noStrike">
                          <a:effectLst/>
                        </a:rPr>
                        <a:t>跨國投資組合型</a:t>
                      </a:r>
                      <a:r>
                        <a:rPr lang="en-US" altLang="zh-TW" sz="900" u="none" strike="noStrike">
                          <a:effectLst/>
                        </a:rPr>
                        <a:t>_</a:t>
                      </a:r>
                      <a:r>
                        <a:rPr lang="zh-TW" altLang="en-US" sz="900" u="none" strike="noStrike">
                          <a:effectLst/>
                        </a:rPr>
                        <a:t>債券型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Fund of Funds - Bond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09213758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AE23.</a:t>
                      </a:r>
                      <a:r>
                        <a:rPr lang="zh-TW" altLang="en-US" sz="900" u="none" strike="noStrike">
                          <a:effectLst/>
                        </a:rPr>
                        <a:t>跨國投資組合型</a:t>
                      </a:r>
                      <a:r>
                        <a:rPr lang="en-US" altLang="zh-TW" sz="900" u="none" strike="noStrike">
                          <a:effectLst/>
                        </a:rPr>
                        <a:t>_</a:t>
                      </a:r>
                      <a:r>
                        <a:rPr lang="zh-TW" altLang="en-US" sz="900" u="none" strike="noStrike">
                          <a:effectLst/>
                        </a:rPr>
                        <a:t>平衡型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Fund of Funds - Balanced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137761936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AE24.</a:t>
                      </a:r>
                      <a:r>
                        <a:rPr lang="zh-TW" altLang="en-US" sz="900" u="none" strike="noStrike">
                          <a:effectLst/>
                        </a:rPr>
                        <a:t>跨國投資組合型</a:t>
                      </a:r>
                      <a:r>
                        <a:rPr lang="en-US" altLang="zh-TW" sz="900" u="none" strike="noStrike">
                          <a:effectLst/>
                        </a:rPr>
                        <a:t>_</a:t>
                      </a:r>
                      <a:r>
                        <a:rPr lang="zh-TW" altLang="en-US" sz="900" u="none" strike="noStrike">
                          <a:effectLst/>
                        </a:rPr>
                        <a:t>其他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Fund of Funds - Others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14844129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AF.</a:t>
                      </a:r>
                      <a:r>
                        <a:rPr lang="zh-TW" altLang="en-US" sz="900" u="none" strike="noStrike">
                          <a:effectLst/>
                        </a:rPr>
                        <a:t>保本型 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Principal Guaranteed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122431880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AG.</a:t>
                      </a:r>
                      <a:r>
                        <a:rPr lang="zh-TW" altLang="en-US" sz="900" u="none" strike="noStrike">
                          <a:effectLst/>
                        </a:rPr>
                        <a:t>不動產證券化型 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REITs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839932190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AH.</a:t>
                      </a:r>
                      <a:r>
                        <a:rPr lang="zh-TW" altLang="en-US" sz="900" u="none" strike="noStrike">
                          <a:effectLst/>
                        </a:rPr>
                        <a:t>指數股票型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Exchange Traded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4247873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AH1.</a:t>
                      </a:r>
                      <a:r>
                        <a:rPr lang="zh-TW" altLang="en-US" sz="900" u="none" strike="noStrike">
                          <a:effectLst/>
                        </a:rPr>
                        <a:t>國內投資指數股票型</a:t>
                      </a:r>
                      <a:endParaRPr lang="zh-TW" alt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Exchange Traded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12901174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AH2.</a:t>
                      </a:r>
                      <a:r>
                        <a:rPr lang="zh-TW" altLang="en-US" sz="900" u="none" strike="noStrike">
                          <a:effectLst/>
                        </a:rPr>
                        <a:t>跨國投資指數股票型</a:t>
                      </a:r>
                      <a:endParaRPr lang="zh-TW" alt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 Exchange Traded Fund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311119366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AI.</a:t>
                      </a:r>
                      <a:r>
                        <a:rPr lang="zh-TW" altLang="en-US" sz="900" u="none" strike="noStrike">
                          <a:effectLst/>
                        </a:rPr>
                        <a:t>指數型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Index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91278853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AI1.</a:t>
                      </a:r>
                      <a:r>
                        <a:rPr lang="zh-TW" altLang="en-US" sz="900" u="none" strike="noStrike">
                          <a:effectLst/>
                        </a:rPr>
                        <a:t>國內投資指數型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Index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988794484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AI2.</a:t>
                      </a:r>
                      <a:r>
                        <a:rPr lang="zh-TW" altLang="en-US" sz="900" u="none" strike="noStrike">
                          <a:effectLst/>
                        </a:rPr>
                        <a:t>跨國投資指數型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 Index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072610923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AJ.</a:t>
                      </a:r>
                      <a:r>
                        <a:rPr lang="zh-TW" altLang="en-US" sz="900" u="none" strike="noStrike">
                          <a:effectLst/>
                        </a:rPr>
                        <a:t>多重資產型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Multi-asset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68787720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AJ1.</a:t>
                      </a:r>
                      <a:r>
                        <a:rPr lang="zh-TW" altLang="en-US" sz="900" u="none" strike="noStrike">
                          <a:effectLst/>
                        </a:rPr>
                        <a:t>國內投資多重資產型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Multi-asset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887059945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AJ2.</a:t>
                      </a:r>
                      <a:r>
                        <a:rPr lang="zh-TW" altLang="en-US" sz="900" u="none" strike="noStrike">
                          <a:effectLst/>
                        </a:rPr>
                        <a:t>跨國投資多重資產型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International Multi-asset Fund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1533474921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AK.ETF</a:t>
                      </a:r>
                      <a:r>
                        <a:rPr lang="zh-TW" altLang="en-US" sz="900" u="none" strike="noStrike">
                          <a:effectLst/>
                        </a:rPr>
                        <a:t>連結基金</a:t>
                      </a:r>
                      <a:endParaRPr lang="zh-TW" altLang="en-US" sz="900" b="0" i="0" u="none" strike="noStrike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Feeder Fund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3043690393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AK1.</a:t>
                      </a:r>
                      <a:r>
                        <a:rPr lang="zh-TW" altLang="en-US" sz="900" u="none" strike="noStrike">
                          <a:effectLst/>
                        </a:rPr>
                        <a:t>國內</a:t>
                      </a:r>
                      <a:r>
                        <a:rPr lang="en-US" sz="900" u="none" strike="noStrike">
                          <a:effectLst/>
                        </a:rPr>
                        <a:t>ETF</a:t>
                      </a:r>
                      <a:r>
                        <a:rPr lang="zh-TW" altLang="en-US" sz="900" u="none" strike="noStrike">
                          <a:effectLst/>
                        </a:rPr>
                        <a:t>連結基金</a:t>
                      </a:r>
                      <a:endParaRPr lang="zh-TW" altLang="en-US" sz="900" b="0" i="0" u="none" strike="noStrike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Domestic Feeder Fund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4184043617"/>
                  </a:ext>
                </a:extLst>
              </a:tr>
              <a:tr h="9840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AC11.</a:t>
                      </a:r>
                      <a:r>
                        <a:rPr lang="zh-TW" altLang="en-US" sz="900" u="none" strike="noStrike">
                          <a:effectLst/>
                        </a:rPr>
                        <a:t>類貨幣市場型</a:t>
                      </a:r>
                      <a:endParaRPr lang="zh-TW" altLang="en-US" sz="900" b="0" i="0" u="none" strike="noStrike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Domestic Bond Fund - Quasi Money Market Fund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4485" marR="4485" marT="4485" marB="0" anchor="ctr"/>
                </a:tc>
                <a:extLst>
                  <a:ext uri="{0D108BD9-81ED-4DB2-BD59-A6C34878D82A}">
                    <a16:rowId xmlns:a16="http://schemas.microsoft.com/office/drawing/2014/main" val="2635364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49364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AC169-A803-384D-97B0-620C3920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投資策略</a:t>
            </a:r>
            <a:endParaRPr 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53FDF9-35CA-A54E-AADD-9B93B7E3C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期初買入，持有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至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到期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每月月初定額扣款，持有到到期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定期定額扣款，低點停損續扣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定期定額扣款，高點停利續扣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底點買入，高點賣出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低點定義為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20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日均線突破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50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日均線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Microsoft Himalaya" pitchFamily="2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高點定義為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20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日均線跌破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50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Microsoft Himalaya" pitchFamily="2" charset="0"/>
              </a:rPr>
              <a:t>日均線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Microsoft Himalaya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9954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{947C1E45-7CB1-D647-9459-CF75479364C6}tf10001058</Template>
  <TotalTime>1396</TotalTime>
  <Words>919</Words>
  <Application>Microsoft Macintosh PowerPoint</Application>
  <PresentationFormat>Widescreen</PresentationFormat>
  <Paragraphs>246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等线</vt:lpstr>
      <vt:lpstr>等线 Light</vt:lpstr>
      <vt:lpstr>Microsoft JhengHei</vt:lpstr>
      <vt:lpstr>新細明體</vt:lpstr>
      <vt:lpstr>Arial</vt:lpstr>
      <vt:lpstr>Calibri</vt:lpstr>
      <vt:lpstr>Calibri Light</vt:lpstr>
      <vt:lpstr>Microsoft Himalaya</vt:lpstr>
      <vt:lpstr>Times New Roman</vt:lpstr>
      <vt:lpstr>Wingdings</vt:lpstr>
      <vt:lpstr>Office 佈景主題</vt:lpstr>
      <vt:lpstr>市場漲跌與定期定額 扣款狀況分析 Final Project Demo</vt:lpstr>
      <vt:lpstr>第一部分： 基金投資策略機器人</vt:lpstr>
      <vt:lpstr>Line ChatBot QR code</vt:lpstr>
      <vt:lpstr>Input </vt:lpstr>
      <vt:lpstr>Output</vt:lpstr>
      <vt:lpstr>Input</vt:lpstr>
      <vt:lpstr>Output</vt:lpstr>
      <vt:lpstr>基金類型</vt:lpstr>
      <vt:lpstr>投資策略</vt:lpstr>
      <vt:lpstr>基金報告書</vt:lpstr>
      <vt:lpstr>範例1-元大美元貨幣市場基金</vt:lpstr>
      <vt:lpstr>範例2-野村全球不動產證券化基金-月配類型人民幣計價</vt:lpstr>
      <vt:lpstr>第二部分： 指標回歸結果報告</vt:lpstr>
      <vt:lpstr>Methodology: OLS Regression</vt:lpstr>
      <vt:lpstr>Y: 定期定額每月扣款金額(2016/04~2019/03)</vt:lpstr>
      <vt:lpstr>X: MSCI指數、台股加權指數</vt:lpstr>
      <vt:lpstr>X: 貨幣總計數、建築物開工樓板面積</vt:lpstr>
      <vt:lpstr>X: 外資、合計買賣超金額</vt:lpstr>
      <vt:lpstr>X: 融資單位數、融資金額 </vt:lpstr>
      <vt:lpstr>Coefficient</vt:lpstr>
      <vt:lpstr>利用回歸結果進行過去三年的Back test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市場漲跌與定期定額 扣款狀況分析 Final Project Demo</dc:title>
  <dc:creator>Microsoft Office User</dc:creator>
  <cp:lastModifiedBy>Bryan Wang</cp:lastModifiedBy>
  <cp:revision>47</cp:revision>
  <dcterms:created xsi:type="dcterms:W3CDTF">2019-06-14T08:08:46Z</dcterms:created>
  <dcterms:modified xsi:type="dcterms:W3CDTF">2019-06-18T12:40:16Z</dcterms:modified>
</cp:coreProperties>
</file>

<file path=docProps/thumbnail.jpeg>
</file>